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4" r:id="rId1"/>
  </p:sld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57" r:id="rId10"/>
    <p:sldId id="258" r:id="rId11"/>
    <p:sldId id="259" r:id="rId12"/>
    <p:sldId id="260" r:id="rId13"/>
    <p:sldId id="261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84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487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082353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036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576311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92223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428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86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9675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374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261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750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655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963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21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30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1/17/2025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12215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mp"/><Relationship Id="rId7" Type="http://schemas.openxmlformats.org/officeDocument/2006/relationships/image" Target="../media/image8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tmp"/><Relationship Id="rId5" Type="http://schemas.openxmlformats.org/officeDocument/2006/relationships/image" Target="../media/image6.tmp"/><Relationship Id="rId4" Type="http://schemas.openxmlformats.org/officeDocument/2006/relationships/image" Target="../media/image5.tm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84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682CA9-3698-8B48-1625-864400F401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2191" y="694592"/>
            <a:ext cx="9215833" cy="2734408"/>
          </a:xfrm>
        </p:spPr>
        <p:txBody>
          <a:bodyPr/>
          <a:lstStyle/>
          <a:p>
            <a:pPr algn="ctr"/>
            <a:r>
              <a:rPr lang="nl-NL" dirty="0"/>
              <a:t>Modulair</a:t>
            </a:r>
            <a:br>
              <a:rPr lang="nl-NL" dirty="0"/>
            </a:br>
            <a:r>
              <a:rPr lang="nl-NL" dirty="0"/>
              <a:t>Draadloos bufferen</a:t>
            </a:r>
            <a:br>
              <a:rPr lang="nl-NL" dirty="0"/>
            </a:br>
            <a:r>
              <a:rPr lang="nl-NL" dirty="0"/>
              <a:t>BREM-Network.com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30FE93D-EA5B-554A-7FE7-5C74B55DB4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727939"/>
            <a:ext cx="7766936" cy="1770036"/>
          </a:xfrm>
        </p:spPr>
        <p:txBody>
          <a:bodyPr>
            <a:normAutofit lnSpcReduction="10000"/>
          </a:bodyPr>
          <a:lstStyle/>
          <a:p>
            <a:pPr algn="ctr"/>
            <a:r>
              <a:rPr lang="nl-NL" dirty="0"/>
              <a:t>Een modulair accu-systeem kan in Elektrisch transport het dure </a:t>
            </a:r>
            <a:r>
              <a:rPr lang="nl-NL" dirty="0" err="1"/>
              <a:t>terugleveren</a:t>
            </a:r>
            <a:r>
              <a:rPr lang="nl-NL" dirty="0"/>
              <a:t> van leegstaande huishoudens draadloos afvoeren.</a:t>
            </a:r>
          </a:p>
          <a:p>
            <a:pPr algn="ctr"/>
            <a:r>
              <a:rPr lang="nl-NL" dirty="0"/>
              <a:t>Momenteel vormt </a:t>
            </a:r>
            <a:r>
              <a:rPr lang="nl-NL" dirty="0" err="1"/>
              <a:t>snelladen</a:t>
            </a:r>
            <a:r>
              <a:rPr lang="nl-NL" dirty="0"/>
              <a:t> via 500 kW DC laadpalen per laadpunt een groot probleem voor 16 MKB aansluitingen van gemiddeld 3*50A &lt;34kW </a:t>
            </a:r>
            <a:br>
              <a:rPr lang="nl-NL" dirty="0"/>
            </a:br>
            <a:r>
              <a:rPr lang="nl-NL" dirty="0"/>
              <a:t>(“netcongestie”) per laadpunt, die soms met 20 zakelijke diners in de donkere avondspits tegelijk aan het file-ontwijken zijn.</a:t>
            </a:r>
          </a:p>
        </p:txBody>
      </p:sp>
    </p:spTree>
    <p:extLst>
      <p:ext uri="{BB962C8B-B14F-4D97-AF65-F5344CB8AC3E}">
        <p14:creationId xmlns:p14="http://schemas.microsoft.com/office/powerpoint/2010/main" val="1496449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42965-0640-B328-6E82-C658019F0FD8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nl-NL" dirty="0"/>
              <a:t>Dynamische tarieven uitbreiden van uur naar kwartier (balans)tarief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864DA9E4-27A5-DB27-B27F-4E09EE223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038" y="1853248"/>
            <a:ext cx="1841129" cy="4395151"/>
          </a:xfrm>
        </p:spPr>
        <p:txBody>
          <a:bodyPr>
            <a:normAutofit/>
          </a:bodyPr>
          <a:lstStyle/>
          <a:p>
            <a:r>
              <a:rPr lang="nl-NL" dirty="0"/>
              <a:t>De vorige was </a:t>
            </a:r>
            <a:br>
              <a:rPr lang="nl-NL" dirty="0"/>
            </a:br>
            <a:r>
              <a:rPr lang="nl-NL" dirty="0"/>
              <a:t>19mei,</a:t>
            </a:r>
            <a:br>
              <a:rPr lang="nl-NL" dirty="0"/>
            </a:br>
            <a:r>
              <a:rPr lang="nl-NL" dirty="0"/>
              <a:t>een </a:t>
            </a:r>
            <a:r>
              <a:rPr lang="nl-NL" dirty="0" err="1"/>
              <a:t>regel-matige</a:t>
            </a:r>
            <a:r>
              <a:rPr lang="nl-NL" dirty="0"/>
              <a:t> zonnedag</a:t>
            </a:r>
          </a:p>
          <a:p>
            <a:r>
              <a:rPr lang="nl-NL" dirty="0"/>
              <a:t>Deze </a:t>
            </a:r>
            <a:br>
              <a:rPr lang="nl-NL" dirty="0"/>
            </a:br>
            <a:r>
              <a:rPr lang="nl-NL" dirty="0"/>
              <a:t>17 mei was </a:t>
            </a:r>
            <a:r>
              <a:rPr lang="nl-NL" dirty="0" err="1"/>
              <a:t>enigszinds</a:t>
            </a:r>
            <a:br>
              <a:rPr lang="nl-NL" dirty="0"/>
            </a:br>
            <a:r>
              <a:rPr lang="nl-NL" dirty="0" err="1"/>
              <a:t>onregel-matig</a:t>
            </a:r>
            <a:r>
              <a:rPr lang="nl-NL" dirty="0"/>
              <a:t> maar net zonder negatief tarief.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C8FEEF17-4A21-7340-294F-B0DC5682D2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4588" y="1825888"/>
            <a:ext cx="9029453" cy="4395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3355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42965-0640-B328-6E82-C658019F0FD8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nl-NL" dirty="0"/>
              <a:t>Dynamische tarieven uitbreiden van uur naar kwartier (balans)tarief</a:t>
            </a:r>
          </a:p>
        </p:txBody>
      </p:sp>
      <p:sp>
        <p:nvSpPr>
          <p:cNvPr id="7" name="Tijdelijke aanduiding voor inhoud 6">
            <a:extLst>
              <a:ext uri="{FF2B5EF4-FFF2-40B4-BE49-F238E27FC236}">
                <a16:creationId xmlns:a16="http://schemas.microsoft.com/office/drawing/2014/main" id="{864DA9E4-27A5-DB27-B27F-4E09EE223F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038" y="1853248"/>
            <a:ext cx="2084816" cy="4395151"/>
          </a:xfrm>
        </p:spPr>
        <p:txBody>
          <a:bodyPr>
            <a:normAutofit/>
          </a:bodyPr>
          <a:lstStyle/>
          <a:p>
            <a:r>
              <a:rPr lang="nl-NL" dirty="0"/>
              <a:t>De vorige van</a:t>
            </a:r>
            <a:br>
              <a:rPr lang="nl-NL" dirty="0"/>
            </a:br>
            <a:r>
              <a:rPr lang="nl-NL" dirty="0"/>
              <a:t>17 mei </a:t>
            </a:r>
            <a:br>
              <a:rPr lang="nl-NL" dirty="0"/>
            </a:br>
            <a:r>
              <a:rPr lang="nl-NL" dirty="0"/>
              <a:t>was net niet negatief</a:t>
            </a:r>
          </a:p>
          <a:p>
            <a:r>
              <a:rPr lang="nl-NL" dirty="0"/>
              <a:t>Deze </a:t>
            </a:r>
            <a:br>
              <a:rPr lang="nl-NL" dirty="0"/>
            </a:br>
            <a:r>
              <a:rPr lang="nl-NL" dirty="0"/>
              <a:t>13 mei had rond</a:t>
            </a:r>
            <a:br>
              <a:rPr lang="nl-NL" dirty="0"/>
            </a:br>
            <a:r>
              <a:rPr lang="nl-NL" dirty="0"/>
              <a:t>13:00 uur  nagenoeg even groot negatief</a:t>
            </a:r>
            <a:br>
              <a:rPr lang="nl-NL" dirty="0"/>
            </a:br>
            <a:r>
              <a:rPr lang="nl-NL" dirty="0"/>
              <a:t>uurtarief als positief op het duurste </a:t>
            </a:r>
            <a:r>
              <a:rPr lang="nl-NL" dirty="0" err="1"/>
              <a:t>tijd-stip</a:t>
            </a:r>
            <a:r>
              <a:rPr lang="nl-NL" dirty="0"/>
              <a:t>!</a:t>
            </a: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149C2AF-2841-A004-65CB-AB07FF902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1037" y="2263039"/>
            <a:ext cx="8678799" cy="378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32818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42965-0640-B328-6E82-C658019F0FD8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nl-NL" dirty="0"/>
              <a:t>Dynamische tarieven uitbreiden van uur naar kwartier (balans)tarief</a:t>
            </a:r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85E1EF00-6C8E-FEBF-9833-41B72D70B0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281"/>
          <a:stretch/>
        </p:blipFill>
        <p:spPr>
          <a:xfrm>
            <a:off x="769678" y="2132284"/>
            <a:ext cx="4843850" cy="4080775"/>
          </a:xfr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1149C2AF-2841-A004-65CB-AB07FF902A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9275" y="2132284"/>
            <a:ext cx="3758139" cy="1638163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47A4D03-6DB3-5452-9E82-4E19A0537C8E}"/>
              </a:ext>
            </a:extLst>
          </p:cNvPr>
          <p:cNvSpPr txBox="1"/>
          <p:nvPr/>
        </p:nvSpPr>
        <p:spPr>
          <a:xfrm>
            <a:off x="6289588" y="4172671"/>
            <a:ext cx="484385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Het kwartiertarief is tientallen malen sterker variabel. Dit vooral wegens boetes bij afwijkingen ten opzichte van de dag eerder opgegeven leveringsomvang. </a:t>
            </a:r>
          </a:p>
        </p:txBody>
      </p:sp>
    </p:spTree>
    <p:extLst>
      <p:ext uri="{BB962C8B-B14F-4D97-AF65-F5344CB8AC3E}">
        <p14:creationId xmlns:p14="http://schemas.microsoft.com/office/powerpoint/2010/main" val="2141991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42965-0640-B328-6E82-C658019F0FD8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nl-NL" dirty="0"/>
              <a:t>Dynamische tarieven uitbreiden van uur naar kwartier (balans)tarief</a:t>
            </a:r>
          </a:p>
        </p:txBody>
      </p:sp>
      <p:pic>
        <p:nvPicPr>
          <p:cNvPr id="14" name="Tijdelijke aanduiding voor inhoud 13">
            <a:extLst>
              <a:ext uri="{FF2B5EF4-FFF2-40B4-BE49-F238E27FC236}">
                <a16:creationId xmlns:a16="http://schemas.microsoft.com/office/drawing/2014/main" id="{85E1EF00-6C8E-FEBF-9833-41B72D70B0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15281"/>
          <a:stretch/>
        </p:blipFill>
        <p:spPr>
          <a:xfrm>
            <a:off x="1000338" y="2033430"/>
            <a:ext cx="2061826" cy="1737017"/>
          </a:xfrm>
        </p:spPr>
      </p:pic>
      <p:pic>
        <p:nvPicPr>
          <p:cNvPr id="4" name="Afbeelding 3">
            <a:extLst>
              <a:ext uri="{FF2B5EF4-FFF2-40B4-BE49-F238E27FC236}">
                <a16:creationId xmlns:a16="http://schemas.microsoft.com/office/drawing/2014/main" id="{1149C2AF-2841-A004-65CB-AB07FF902A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694" y="2033430"/>
            <a:ext cx="3758139" cy="1638163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947A4D03-6DB3-5452-9E82-4E19A0537C8E}"/>
              </a:ext>
            </a:extLst>
          </p:cNvPr>
          <p:cNvSpPr txBox="1"/>
          <p:nvPr/>
        </p:nvSpPr>
        <p:spPr>
          <a:xfrm>
            <a:off x="8069742" y="1657369"/>
            <a:ext cx="35340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Het kwartiertarief is voor de producent tientallen malen sterker</a:t>
            </a:r>
          </a:p>
          <a:p>
            <a:r>
              <a:rPr lang="nl-NL" sz="2400" dirty="0"/>
              <a:t>Variabel. Voorbeeld  balansmarkt in €/MWh</a:t>
            </a:r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FC6CB875-4670-76B4-CA25-9253FC4F65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0338" y="3931548"/>
            <a:ext cx="4724809" cy="1707028"/>
          </a:xfrm>
          <a:prstGeom prst="rect">
            <a:avLst/>
          </a:prstGeo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0F164E56-9F33-255C-0D77-B648D6BFD8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0338" y="5817403"/>
            <a:ext cx="4621986" cy="717204"/>
          </a:xfrm>
          <a:prstGeom prst="rect">
            <a:avLst/>
          </a:prstGeom>
        </p:spPr>
      </p:pic>
      <p:pic>
        <p:nvPicPr>
          <p:cNvPr id="13" name="Afbeelding 12">
            <a:extLst>
              <a:ext uri="{FF2B5EF4-FFF2-40B4-BE49-F238E27FC236}">
                <a16:creationId xmlns:a16="http://schemas.microsoft.com/office/drawing/2014/main" id="{557AB1BF-18BA-7CF4-8938-E8DDFA4306B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4720" y="3851774"/>
            <a:ext cx="4442845" cy="1348857"/>
          </a:xfrm>
          <a:prstGeom prst="rect">
            <a:avLst/>
          </a:prstGeom>
        </p:spPr>
      </p:pic>
      <p:pic>
        <p:nvPicPr>
          <p:cNvPr id="17" name="Afbeelding 16">
            <a:extLst>
              <a:ext uri="{FF2B5EF4-FFF2-40B4-BE49-F238E27FC236}">
                <a16:creationId xmlns:a16="http://schemas.microsoft.com/office/drawing/2014/main" id="{CF055571-7500-87E7-A278-73826460B6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26150" y="5256236"/>
            <a:ext cx="4419983" cy="1379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559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DB14F-0C7A-710D-FD9F-E59AD3D61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D563C7-1315-4C26-4A06-A2F62AB0B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elektriciteitsnetwerk is instabiel,</a:t>
            </a:r>
            <a:br>
              <a:rPr lang="nl-NL" dirty="0"/>
            </a:br>
            <a:r>
              <a:rPr lang="nl-NL" dirty="0"/>
              <a:t>vergelijkbaar met een hartpatiënt.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5A027BBE-157D-799E-B945-0C8587B2F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Vrije markt:</a:t>
            </a:r>
          </a:p>
          <a:p>
            <a:r>
              <a:rPr lang="nl-NL" sz="1400" dirty="0"/>
              <a:t>Laat geld werken, maar het produceert enkel toenemende indirecte (</a:t>
            </a:r>
            <a:r>
              <a:rPr lang="nl-NL" sz="1400" dirty="0" err="1"/>
              <a:t>financierings</a:t>
            </a:r>
            <a:r>
              <a:rPr lang="nl-NL" sz="1400" dirty="0"/>
              <a:t>) kosten.</a:t>
            </a:r>
          </a:p>
          <a:p>
            <a:pPr marL="0" indent="0">
              <a:buNone/>
            </a:pPr>
            <a:r>
              <a:rPr lang="nl-NL" sz="2600" dirty="0"/>
              <a:t>Alternatief (SLOT) Lokale energiecorporaties</a:t>
            </a:r>
            <a:r>
              <a:rPr lang="nl-NL" sz="3200" dirty="0"/>
              <a:t>:</a:t>
            </a:r>
          </a:p>
          <a:p>
            <a:r>
              <a:rPr lang="nl-NL" sz="1700" dirty="0"/>
              <a:t>Om dit lokale verdienmodel als sociale instelling uit te rollen is de stichting BREMaccu opgericht. </a:t>
            </a:r>
            <a:br>
              <a:rPr lang="nl-NL" sz="1700" dirty="0"/>
            </a:br>
            <a:r>
              <a:rPr lang="nl-NL" sz="1700" dirty="0"/>
              <a:t>Dit om herhaling te voorkomen, dat nog meer energie verspilt wordt om (net als eind 2022 Shell in BREXIT gebied ruim 62 miljard winst geboekt heeft.</a:t>
            </a:r>
            <a:br>
              <a:rPr lang="nl-NL" sz="1700" dirty="0"/>
            </a:br>
            <a:r>
              <a:rPr lang="nl-NL" sz="1700" dirty="0"/>
              <a:t>[Dankzij de energiecrisis </a:t>
            </a:r>
            <a:r>
              <a:rPr lang="nl-NL" sz="1700" dirty="0">
                <a:sym typeface="Wingdings" panose="05000000000000000000" pitchFamily="2" charset="2"/>
              </a:rPr>
              <a:t> energie-armoe/schulden bij minder draagkrachtigen)</a:t>
            </a:r>
          </a:p>
          <a:p>
            <a:r>
              <a:rPr lang="nl-NL" sz="1700" dirty="0">
                <a:sym typeface="Wingdings" panose="05000000000000000000" pitchFamily="2" charset="2"/>
              </a:rPr>
              <a:t>Als slecht 800.000 huishoudens met gemiddeld 10 zonnepanelen (3,6 </a:t>
            </a:r>
            <a:r>
              <a:rPr lang="nl-NL" sz="1700" dirty="0" err="1">
                <a:sym typeface="Wingdings" panose="05000000000000000000" pitchFamily="2" charset="2"/>
              </a:rPr>
              <a:t>kWp</a:t>
            </a:r>
            <a:r>
              <a:rPr lang="nl-NL" sz="1700" dirty="0">
                <a:sym typeface="Wingdings" panose="05000000000000000000" pitchFamily="2" charset="2"/>
              </a:rPr>
              <a:t>) zich aaneensluiten, wordt een alternatief gecreëerd voor 4,2 (bij 7kWh) tot 17 </a:t>
            </a:r>
            <a:r>
              <a:rPr lang="nl-NL" sz="1700" dirty="0" err="1">
                <a:sym typeface="Wingdings" panose="05000000000000000000" pitchFamily="2" charset="2"/>
              </a:rPr>
              <a:t>TWh</a:t>
            </a:r>
            <a:r>
              <a:rPr lang="nl-NL" sz="1700" dirty="0">
                <a:sym typeface="Wingdings" panose="05000000000000000000" pitchFamily="2" charset="2"/>
              </a:rPr>
              <a:t> (bij 32 kWh opbrengst) / 8-urige werkdag. Dat is goed voor &gt;1,6-6,5  miljard kilometers oftewel gemiddeld 10.000.000 km per dag netontlasting. oftewel  20.000 keer 10 minuten inpluggen voor 100.000 auto’s. Natuurlijk rijden 8 miljoen auto’s in Nederland gemiddeld  50 km per dag, is 20 x zoveel, maar het merendeel </a:t>
            </a:r>
            <a:r>
              <a:rPr lang="nl-NL" sz="1700">
                <a:sym typeface="Wingdings" panose="05000000000000000000" pitchFamily="2" charset="2"/>
              </a:rPr>
              <a:t>laadt ‘</a:t>
            </a:r>
            <a:r>
              <a:rPr lang="nl-NL" sz="1700" dirty="0">
                <a:sym typeface="Wingdings" panose="05000000000000000000" pitchFamily="2" charset="2"/>
              </a:rPr>
              <a:t>s nachts. </a:t>
            </a:r>
            <a:endParaRPr lang="nl-NL" sz="1700" dirty="0"/>
          </a:p>
        </p:txBody>
      </p:sp>
    </p:spTree>
    <p:extLst>
      <p:ext uri="{BB962C8B-B14F-4D97-AF65-F5344CB8AC3E}">
        <p14:creationId xmlns:p14="http://schemas.microsoft.com/office/powerpoint/2010/main" val="3637283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8BFB57-0A62-0BC0-97B2-627D8BA6A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elektriciteitsnetwerk is instabiel,</a:t>
            </a:r>
            <a:br>
              <a:rPr lang="nl-NL" dirty="0"/>
            </a:br>
            <a:r>
              <a:rPr lang="nl-NL" dirty="0"/>
              <a:t>vergelijkbaar met een hartpatiënt.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0E94A5-2A74-727C-EF11-762B10D82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Alle stroom die ingevoerd wordt moet er elders gelijktijdig uit.</a:t>
            </a:r>
            <a:b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Eenvoudig hernieuwbare productie is oncontroleerbaar grillig, </a:t>
            </a:r>
            <a:b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even onzeker voorspelbaar als het weer.</a:t>
            </a:r>
          </a:p>
          <a:p>
            <a: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Daarom kan een handelaar schatten verdienen aan de boetes, die betaald moeten worden voor meer of mindere productie dan 24 uur tevoren is voorspeld!</a:t>
            </a:r>
            <a:b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</a:br>
            <a: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Bijvoorbeeld door producenten contractueel te verplichten bij overproductie omvormers uit te schakelen.</a:t>
            </a:r>
          </a:p>
          <a:p>
            <a: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Tegelijk moeten gewone huishoudens kosten betalen voor het wegbranden van </a:t>
            </a:r>
            <a:r>
              <a:rPr lang="nl-NL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onverwachtte</a:t>
            </a:r>
            <a: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zonnestroom. Ook weer een verdienmodel voor slimme handelaren. Ook valt er miljarden te verdienen aan nieuwe zware transportkabels in de grond. Rendement </a:t>
            </a:r>
            <a:r>
              <a:rPr lang="nl-NL" dirty="0" err="1">
                <a:solidFill>
                  <a:schemeClr val="accent2">
                    <a:lumMod val="20000"/>
                    <a:lumOff val="80000"/>
                  </a:schemeClr>
                </a:solidFill>
              </a:rPr>
              <a:t>vanverlaagde</a:t>
            </a:r>
            <a:r>
              <a:rPr lang="nl-NL" dirty="0">
                <a:solidFill>
                  <a:schemeClr val="accent2">
                    <a:lumMod val="20000"/>
                    <a:lumOff val="80000"/>
                  </a:schemeClr>
                </a:solidFill>
              </a:rPr>
              <a:t> energiebelasting. </a:t>
            </a:r>
          </a:p>
        </p:txBody>
      </p:sp>
    </p:spTree>
    <p:extLst>
      <p:ext uri="{BB962C8B-B14F-4D97-AF65-F5344CB8AC3E}">
        <p14:creationId xmlns:p14="http://schemas.microsoft.com/office/powerpoint/2010/main" val="1369926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8BFB57-0A62-0BC0-97B2-627D8BA6A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elektriciteitsnetwerk is instabiel,</a:t>
            </a:r>
            <a:br>
              <a:rPr lang="nl-NL" dirty="0"/>
            </a:br>
            <a:r>
              <a:rPr lang="nl-NL" dirty="0"/>
              <a:t>vergelijkbaar met een hartpatiënt.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BE25324-6A30-B850-7D91-0CC7B489C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025571"/>
            <a:ext cx="8596668" cy="401579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NL" sz="4000" dirty="0"/>
              <a:t>Huidige grootschalige oplossingen</a:t>
            </a:r>
          </a:p>
          <a:p>
            <a:pPr marL="742950" indent="-742950">
              <a:buFont typeface="+mj-lt"/>
              <a:buAutoNum type="arabicPeriod"/>
            </a:pPr>
            <a:r>
              <a:rPr lang="nl-NL" dirty="0"/>
              <a:t>Bleu Energy potentiaalverschil zoet/zout water. </a:t>
            </a:r>
            <a:r>
              <a:rPr lang="nl-NL" sz="1500" dirty="0"/>
              <a:t>RED-(Afsluitdijk) heeft in 2016 de doelstelling van 500 kW bij lange na niet gehaald… (80 huishoudens/ 1,5 VastNed-laadpunt)</a:t>
            </a:r>
          </a:p>
          <a:p>
            <a:pPr marL="742950" indent="-742950">
              <a:buFont typeface="+mj-lt"/>
              <a:buAutoNum type="arabicPeriod"/>
            </a:pPr>
            <a:r>
              <a:rPr lang="nl-NL" dirty="0"/>
              <a:t>Waterkracht is regelbaar, maar vraagt transport over grote afstand</a:t>
            </a:r>
          </a:p>
          <a:p>
            <a:pPr marL="742950" indent="-742950">
              <a:buFont typeface="+mj-lt"/>
              <a:buAutoNum type="arabicPeriod"/>
            </a:pPr>
            <a:r>
              <a:rPr lang="nl-NL" dirty="0"/>
              <a:t>Opslag van waterkracht door naar bergmeren te pompen, maar de benodigde HV-DC blijken een strategisch probleem te veroorzaken!</a:t>
            </a:r>
          </a:p>
          <a:p>
            <a:pPr marL="742950" indent="-742950">
              <a:buFont typeface="+mj-lt"/>
              <a:buAutoNum type="arabicPeriod"/>
            </a:pPr>
            <a:r>
              <a:rPr lang="nl-NL" dirty="0"/>
              <a:t>Aan landsgrenzen teveel ingekochte elektriciteit op te slaan in waterstofcentrale heeft laag rendement, en hoe krijg je het net tussen Delfzijl tot aan Maastricht stabiel en van voldoende capaciteit?</a:t>
            </a:r>
          </a:p>
          <a:p>
            <a:pPr marL="742950" indent="-742950">
              <a:buFont typeface="+mj-lt"/>
              <a:buAutoNum type="arabicPeriod"/>
            </a:pPr>
            <a:r>
              <a:rPr lang="nl-NL" dirty="0"/>
              <a:t>Het waait op zee gemiddeld ruim 2x zo hard </a:t>
            </a:r>
            <a:r>
              <a:rPr lang="nl-NL" sz="2200" dirty="0"/>
              <a:t>als in het binnenland, maar is ook daar kwetsbaar en variabel.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85888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8BFB57-0A62-0BC0-97B2-627D8BA6A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elektriciteitsnetwerk is instabiel,</a:t>
            </a:r>
            <a:br>
              <a:rPr lang="nl-NL" dirty="0"/>
            </a:br>
            <a:r>
              <a:rPr lang="nl-NL" dirty="0"/>
              <a:t>vergelijkbaar met een hartpatiënt.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BE25324-6A30-B850-7D91-0CC7B489C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8800"/>
            <a:ext cx="8596668" cy="44195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4000" dirty="0"/>
              <a:t>Conclusie:</a:t>
            </a:r>
          </a:p>
          <a:p>
            <a:r>
              <a:rPr lang="nl-NL" dirty="0"/>
              <a:t>Huidige grootschalige oplossingen vragen grote investeringen en veroorzaken decentrale problemen.  En kosten dure investeringen met torenhoge risico’s.</a:t>
            </a:r>
          </a:p>
          <a:p>
            <a:pPr marL="0" indent="0">
              <a:buNone/>
            </a:pPr>
            <a:r>
              <a:rPr lang="nl-NL" sz="4000" dirty="0"/>
              <a:t>Alternatief:</a:t>
            </a:r>
          </a:p>
          <a:p>
            <a:r>
              <a:rPr lang="nl-NL" dirty="0"/>
              <a:t> Lokale energiecorporaties (bijvoorbeeld Lutten Levert v.v. Energie van Ons) kunnen 100% van hun opwekking en de eigen levering aan de deelnemer uitkeren. Ik heb in van mei 22-mei 23 een jaarrekening van Gas (1031-336) en Electra slechts €248,- betaald. 10 panelen op sociale huur-hoekwoning  uit 1964, met enkel dakisolatie.(C of D)</a:t>
            </a:r>
            <a:br>
              <a:rPr lang="nl-NL" dirty="0"/>
            </a:br>
            <a:r>
              <a:rPr lang="nl-NL" dirty="0"/>
              <a:t>De eigen 6 panelen op garage dak zijn losgekoppeld van het net, dus hebben nauwelijks invloed gehad (buiten </a:t>
            </a:r>
            <a:r>
              <a:rPr lang="nl-NL" dirty="0" err="1"/>
              <a:t>offgrid</a:t>
            </a:r>
            <a:r>
              <a:rPr lang="nl-NL" dirty="0"/>
              <a:t>-boiler en incidenteel 1,5 kW-laden. </a:t>
            </a:r>
            <a:endParaRPr lang="nl-NL" sz="4000" dirty="0"/>
          </a:p>
        </p:txBody>
      </p:sp>
    </p:spTree>
    <p:extLst>
      <p:ext uri="{BB962C8B-B14F-4D97-AF65-F5344CB8AC3E}">
        <p14:creationId xmlns:p14="http://schemas.microsoft.com/office/powerpoint/2010/main" val="885032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8BFB57-0A62-0BC0-97B2-627D8BA6A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elektriciteitsnetwerk is instabiel,</a:t>
            </a:r>
            <a:br>
              <a:rPr lang="nl-NL" dirty="0"/>
            </a:br>
            <a:r>
              <a:rPr lang="nl-NL" dirty="0"/>
              <a:t>vergelijkbaar met een hartpatiënt.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BE25324-6A30-B850-7D91-0CC7B489C3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54073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sz="4000" dirty="0"/>
              <a:t>Vrije markt:</a:t>
            </a:r>
          </a:p>
          <a:p>
            <a:r>
              <a:rPr lang="nl-NL" dirty="0"/>
              <a:t>Een auto met accu &gt;40 kWh is alleen betaalbaar voor wie geld teveel heeft of &gt;50.000 km/jaar moet rijden. Dan nog is Hybride aantrekkelijker.</a:t>
            </a:r>
            <a:br>
              <a:rPr lang="nl-NL" dirty="0"/>
            </a:br>
            <a:r>
              <a:rPr lang="nl-NL" dirty="0"/>
              <a:t>Deze groepen hebben voor tijdwinst best de milieuprijs van 300-1500 kW </a:t>
            </a:r>
            <a:r>
              <a:rPr lang="nl-NL" dirty="0" err="1"/>
              <a:t>snelladen</a:t>
            </a:r>
            <a:r>
              <a:rPr lang="nl-NL" dirty="0"/>
              <a:t> over.  En dat moet natuurlijk overal 24/7 kunnen!</a:t>
            </a:r>
          </a:p>
          <a:p>
            <a:r>
              <a:rPr lang="nl-NL" dirty="0"/>
              <a:t>Transport via duurzame waterstof is nog veel duurder en verliest t.o.v. de accu minstens 40% aan rendement</a:t>
            </a:r>
            <a:br>
              <a:rPr lang="nl-NL" dirty="0"/>
            </a:br>
            <a:r>
              <a:rPr lang="nl-NL" dirty="0"/>
              <a:t>Ondanks dat deze ten opzichte van een benzineauto van €15.000 met duizenden </a:t>
            </a:r>
            <a:br>
              <a:rPr lang="nl-NL" dirty="0"/>
            </a:br>
            <a:r>
              <a:rPr lang="nl-NL" dirty="0"/>
              <a:t>€/ jaar aan subsidie rondrijden, kan de energiearme hoogstens een stokoude benzineauto betalen.</a:t>
            </a:r>
          </a:p>
          <a:p>
            <a:r>
              <a:rPr lang="nl-NL" dirty="0"/>
              <a:t>Sjoemelen met Garanties van Oorsprong en subsidies verrijken civielrecht goeroes, (auto)industrie en optiemakelaars. Vergelijkbaar met vastgoed beleggingen en huisvesting gastarbeiders. </a:t>
            </a:r>
          </a:p>
          <a:p>
            <a:pPr marL="0" indent="0">
              <a:buNone/>
            </a:pPr>
            <a:r>
              <a:rPr lang="nl-NL" sz="4000" dirty="0"/>
              <a:t>Alternatief: </a:t>
            </a:r>
          </a:p>
          <a:p>
            <a:r>
              <a:rPr lang="nl-NL" sz="1900" dirty="0"/>
              <a:t>Via slimme laadpaal overproductie van zonnepanelen samen met modulaire thuis-accu het lokale netwerk stabiliseren. </a:t>
            </a:r>
            <a:r>
              <a:rPr lang="nl-NL" sz="2100" dirty="0"/>
              <a:t>Een mobieltje met slechte dekking op de landsgrens koppel je toch ook onderweg niet telkens 10 minuten per werkdag aan een </a:t>
            </a:r>
            <a:r>
              <a:rPr lang="nl-NL" sz="2100" dirty="0" err="1"/>
              <a:t>bedrade</a:t>
            </a:r>
            <a:r>
              <a:rPr lang="nl-NL" sz="2100" dirty="0"/>
              <a:t> laptop?</a:t>
            </a:r>
            <a:endParaRPr lang="nl-NL" sz="1900" dirty="0"/>
          </a:p>
        </p:txBody>
      </p:sp>
    </p:spTree>
    <p:extLst>
      <p:ext uri="{BB962C8B-B14F-4D97-AF65-F5344CB8AC3E}">
        <p14:creationId xmlns:p14="http://schemas.microsoft.com/office/powerpoint/2010/main" val="535569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8BFB57-0A62-0BC0-97B2-627D8BA6A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elektriciteitsnetwerk is instabiel,</a:t>
            </a:r>
            <a:br>
              <a:rPr lang="nl-NL" dirty="0"/>
            </a:br>
            <a:r>
              <a:rPr lang="nl-NL" dirty="0"/>
              <a:t>vergelijkbaar met een hartpatiënt.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BE25324-6A30-B850-7D91-0CC7B489C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/>
              <a:t>Vrije markt:</a:t>
            </a:r>
          </a:p>
          <a:p>
            <a:r>
              <a:rPr lang="nl-NL" sz="1400" dirty="0"/>
              <a:t>Laat geld werken, maar het produceert enkel toenemende indirecte (</a:t>
            </a:r>
            <a:r>
              <a:rPr lang="nl-NL" sz="1400" dirty="0" err="1"/>
              <a:t>financierings</a:t>
            </a:r>
            <a:r>
              <a:rPr lang="nl-NL" sz="1400" dirty="0"/>
              <a:t>) kosten.</a:t>
            </a:r>
          </a:p>
          <a:p>
            <a:pPr marL="0" indent="0">
              <a:buNone/>
            </a:pPr>
            <a:r>
              <a:rPr lang="nl-NL" sz="3200" dirty="0"/>
              <a:t>Alternatief:</a:t>
            </a:r>
          </a:p>
          <a:p>
            <a:r>
              <a:rPr lang="nl-NL" sz="1900" dirty="0"/>
              <a:t>Slimme Laadpaal en/of accu via lokaal netwerk delen via </a:t>
            </a:r>
            <a:br>
              <a:rPr lang="nl-NL" sz="1900" dirty="0"/>
            </a:br>
            <a:r>
              <a:rPr lang="nl-NL" dirty="0"/>
              <a:t>Lokale energiecorporaties</a:t>
            </a:r>
            <a:r>
              <a:rPr lang="nl-NL" sz="1900" dirty="0"/>
              <a:t> </a:t>
            </a:r>
          </a:p>
          <a:p>
            <a:pPr lvl="1"/>
            <a:r>
              <a:rPr lang="nl-NL" sz="1700" dirty="0"/>
              <a:t>Vier huishoudens kunnen corporatief een slimme laadpaal met modulaire buffercapaciteit beheren</a:t>
            </a:r>
          </a:p>
          <a:p>
            <a:pPr lvl="1"/>
            <a:r>
              <a:rPr lang="nl-NL" sz="1700" dirty="0"/>
              <a:t>Deze paal kan stroom leveren tegen variabele prijs plus €0,25 opslagkosten. Dit met een minimum van €0,00 bij hoge negatieve stroomprijs.</a:t>
            </a:r>
            <a:br>
              <a:rPr lang="nl-NL" sz="1700" dirty="0"/>
            </a:br>
            <a:r>
              <a:rPr lang="nl-NL" sz="1700" dirty="0"/>
              <a:t>Voor sociale woningbouw geldt, dat er 1,5 parkeerplaats per woning moet zijn, dus parkeermogelijkheid overdag is doorgaans genoeg aanwezig.</a:t>
            </a:r>
          </a:p>
          <a:p>
            <a:pPr lvl="1"/>
            <a:r>
              <a:rPr lang="nl-NL" sz="1700" dirty="0"/>
              <a:t>In stedelijk gebied met parkeer schaarste zou enkel de accumodule in de EV geplaatst kunnen worden via manipulator vanuit ondergrondse opslag.  </a:t>
            </a:r>
          </a:p>
        </p:txBody>
      </p:sp>
    </p:spTree>
    <p:extLst>
      <p:ext uri="{BB962C8B-B14F-4D97-AF65-F5344CB8AC3E}">
        <p14:creationId xmlns:p14="http://schemas.microsoft.com/office/powerpoint/2010/main" val="3062225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8BFB57-0A62-0BC0-97B2-627D8BA6A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elektriciteitsnetwerk is instabiel,</a:t>
            </a:r>
            <a:br>
              <a:rPr lang="nl-NL" dirty="0"/>
            </a:br>
            <a:r>
              <a:rPr lang="nl-NL" dirty="0"/>
              <a:t>vergelijkbaar met een hartpatiënt.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BE25324-6A30-B850-7D91-0CC7B489C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nl-NL" dirty="0"/>
              <a:t>Vrije markt:</a:t>
            </a:r>
          </a:p>
          <a:p>
            <a:r>
              <a:rPr lang="nl-NL" sz="1400" dirty="0"/>
              <a:t>Laat geld werken, maar het produceert enkel toenemende indirecte (</a:t>
            </a:r>
            <a:r>
              <a:rPr lang="nl-NL" sz="1400" dirty="0" err="1"/>
              <a:t>financierings</a:t>
            </a:r>
            <a:r>
              <a:rPr lang="nl-NL" sz="1400" dirty="0"/>
              <a:t>) kosten</a:t>
            </a:r>
          </a:p>
          <a:p>
            <a:pPr marL="0" indent="0">
              <a:buNone/>
            </a:pPr>
            <a:r>
              <a:rPr lang="nl-NL" sz="2600" dirty="0"/>
              <a:t>Alternatief (vervolg) Lokale energiecorporaties</a:t>
            </a:r>
            <a:r>
              <a:rPr lang="nl-NL" sz="3200" dirty="0"/>
              <a:t>:</a:t>
            </a:r>
          </a:p>
          <a:p>
            <a:r>
              <a:rPr lang="nl-NL" sz="1900" dirty="0"/>
              <a:t>Slimme Laadpaal en/of accu via lokaal netwerk delen via…</a:t>
            </a:r>
          </a:p>
          <a:p>
            <a:pPr lvl="1"/>
            <a:r>
              <a:rPr lang="nl-NL" sz="1700" dirty="0"/>
              <a:t>Vier huishoudens kunnen corporatief één slimme 3..22 kW laadpaal met modulaire buffercapaciteit beheren</a:t>
            </a:r>
          </a:p>
          <a:p>
            <a:pPr lvl="1"/>
            <a:r>
              <a:rPr lang="nl-NL" sz="1700" dirty="0"/>
              <a:t>Deze buffer kan modulaire thuisbuffer zijn, in eigen huis of als buurtaccu bij het laadpunt </a:t>
            </a:r>
            <a:br>
              <a:rPr lang="nl-NL" sz="1700" dirty="0"/>
            </a:br>
            <a:r>
              <a:rPr lang="nl-NL" sz="1700" dirty="0"/>
              <a:t>Dat laadpunt kan dan stekkerfunctie hebben. Dit voor </a:t>
            </a:r>
            <a:r>
              <a:rPr lang="nl-NL" sz="1700" dirty="0" err="1"/>
              <a:t>real-time</a:t>
            </a:r>
            <a:r>
              <a:rPr lang="nl-NL" sz="1700" dirty="0"/>
              <a:t> gratis laden bij energieoverschot. </a:t>
            </a:r>
          </a:p>
          <a:p>
            <a:pPr lvl="1"/>
            <a:r>
              <a:rPr lang="nl-NL" sz="1700" dirty="0"/>
              <a:t>Tevens kan een uitgiftepunt van accumodules gerealiseerd worden in stedelijk gebied. Dit bekort het laden tot uitwisselen van modules bij parkeerplaatstekort tot snelheid van tanken.</a:t>
            </a:r>
          </a:p>
          <a:p>
            <a:pPr lvl="1"/>
            <a:r>
              <a:rPr lang="nl-NL" sz="1700" dirty="0"/>
              <a:t>De autofabrieken worden daarmee gedwongen voor grote steden goedkope stadsauto’s met kleine accu en aansluiting voor extra module-rack te leveren.</a:t>
            </a:r>
          </a:p>
        </p:txBody>
      </p:sp>
    </p:spTree>
    <p:extLst>
      <p:ext uri="{BB962C8B-B14F-4D97-AF65-F5344CB8AC3E}">
        <p14:creationId xmlns:p14="http://schemas.microsoft.com/office/powerpoint/2010/main" val="2562818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8BFB57-0A62-0BC0-97B2-627D8BA6A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Het elektriciteitsnetwerk is instabiel,</a:t>
            </a:r>
            <a:br>
              <a:rPr lang="nl-NL" dirty="0"/>
            </a:br>
            <a:r>
              <a:rPr lang="nl-NL" dirty="0"/>
              <a:t>vergelijkbaar met een hartpatiënt.</a:t>
            </a:r>
          </a:p>
        </p:txBody>
      </p:sp>
      <p:sp>
        <p:nvSpPr>
          <p:cNvPr id="5" name="Tijdelijke aanduiding voor inhoud 4">
            <a:extLst>
              <a:ext uri="{FF2B5EF4-FFF2-40B4-BE49-F238E27FC236}">
                <a16:creationId xmlns:a16="http://schemas.microsoft.com/office/drawing/2014/main" id="{DBE25324-6A30-B850-7D91-0CC7B489C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dirty="0"/>
              <a:t>Vrije markt:</a:t>
            </a:r>
          </a:p>
          <a:p>
            <a:r>
              <a:rPr lang="nl-NL" sz="1400" dirty="0"/>
              <a:t>Laat geld werken, maar het produceert enkel toenemende indirecte (</a:t>
            </a:r>
            <a:r>
              <a:rPr lang="nl-NL" sz="1400" dirty="0" err="1"/>
              <a:t>financierings</a:t>
            </a:r>
            <a:r>
              <a:rPr lang="nl-NL" sz="1400" dirty="0"/>
              <a:t>) kosten.</a:t>
            </a:r>
          </a:p>
          <a:p>
            <a:pPr marL="0" indent="0">
              <a:buNone/>
            </a:pPr>
            <a:r>
              <a:rPr lang="nl-NL" sz="2600" dirty="0"/>
              <a:t>Alternatief (vervolg) Lokale energiecorporaties</a:t>
            </a:r>
            <a:r>
              <a:rPr lang="nl-NL" sz="3200" dirty="0"/>
              <a:t>:</a:t>
            </a:r>
          </a:p>
          <a:p>
            <a:r>
              <a:rPr lang="nl-NL" sz="1700" dirty="0"/>
              <a:t>Dat deze buurtschappen samenwerken maakt de totale impact vergelijkbaar met een veelvoud van de 3,1 miljard waarde bij de NYSE beursgang van 28.000 laadpalen tellende </a:t>
            </a:r>
            <a:r>
              <a:rPr lang="nl-NL" sz="1700" dirty="0" err="1"/>
              <a:t>Allego</a:t>
            </a:r>
            <a:r>
              <a:rPr lang="nl-NL" sz="1700" dirty="0"/>
              <a:t>  (die net als </a:t>
            </a:r>
            <a:r>
              <a:rPr lang="nl-NL" sz="1700" dirty="0" err="1"/>
              <a:t>FastNED</a:t>
            </a:r>
            <a:r>
              <a:rPr lang="nl-NL" sz="1700" dirty="0"/>
              <a:t> veelal verlies draait) </a:t>
            </a:r>
          </a:p>
          <a:p>
            <a:r>
              <a:rPr lang="nl-NL" sz="1700" dirty="0"/>
              <a:t>Als er 56.000 huishoudens gaan participeren verdeeld over </a:t>
            </a:r>
            <a:r>
              <a:rPr lang="nl-NL" sz="1700" dirty="0" err="1"/>
              <a:t>Eropa</a:t>
            </a:r>
            <a:r>
              <a:rPr lang="nl-NL" sz="1700" dirty="0"/>
              <a:t>, vertegenwoordigen zij een grotere waarde. Maar daarvoor is geen </a:t>
            </a:r>
            <a:r>
              <a:rPr lang="nl-NL" sz="1700" dirty="0" err="1"/>
              <a:t>finianciering</a:t>
            </a:r>
            <a:r>
              <a:rPr lang="nl-NL" sz="1700" dirty="0"/>
              <a:t> nodig. Dus de minimaal 250.000.000,- interest per jaar wordt dan natuurlijke groei van een corporatie, waarmee gigantische lokale investeringen bekostigd kunnen worden.</a:t>
            </a:r>
          </a:p>
          <a:p>
            <a:r>
              <a:rPr lang="nl-NL" sz="1700" dirty="0"/>
              <a:t>Dit is winnende competitie tegenover concurrerende </a:t>
            </a:r>
            <a:r>
              <a:rPr lang="nl-NL" sz="1700" dirty="0" err="1"/>
              <a:t>machtstrijd</a:t>
            </a:r>
            <a:r>
              <a:rPr lang="nl-NL" sz="1700" dirty="0"/>
              <a:t> van multinationals.</a:t>
            </a:r>
          </a:p>
          <a:p>
            <a:r>
              <a:rPr lang="nl-NL" sz="1700" dirty="0"/>
              <a:t>Dat deze corporatieve businesscase gefundeerd is mag blijken in de volgende dia’s over de waarde van dynamische tarieven. Dit zowel in milieuwinst als in opbrengst.</a:t>
            </a:r>
            <a:br>
              <a:rPr lang="nl-NL" sz="1700" dirty="0"/>
            </a:br>
            <a:r>
              <a:rPr lang="nl-NL" sz="1700" dirty="0"/>
              <a:t>Gegevens 2022, maar “</a:t>
            </a:r>
            <a:r>
              <a:rPr lang="nl-NL" sz="1700" dirty="0" err="1"/>
              <a:t>snelladen</a:t>
            </a:r>
            <a:r>
              <a:rPr lang="nl-NL" sz="1700" dirty="0"/>
              <a:t>” was toen nog voor 50% 43 tot 50 kW wisselstroom.</a:t>
            </a:r>
          </a:p>
        </p:txBody>
      </p:sp>
    </p:spTree>
    <p:extLst>
      <p:ext uri="{BB962C8B-B14F-4D97-AF65-F5344CB8AC3E}">
        <p14:creationId xmlns:p14="http://schemas.microsoft.com/office/powerpoint/2010/main" val="1678899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42965-0640-B328-6E82-C658019F0FD8}"/>
              </a:ext>
            </a:extLst>
          </p:cNvPr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nl-NL" dirty="0"/>
              <a:t>Dynamische tarieven uitbreiden van uur naar kwartier (balans)tarief</a:t>
            </a:r>
          </a:p>
        </p:txBody>
      </p:sp>
      <p:pic>
        <p:nvPicPr>
          <p:cNvPr id="4" name="Tijdelijke aanduiding voor inhoud 3">
            <a:extLst>
              <a:ext uri="{FF2B5EF4-FFF2-40B4-BE49-F238E27FC236}">
                <a16:creationId xmlns:a16="http://schemas.microsoft.com/office/drawing/2014/main" id="{B3856CF7-DF73-295D-394C-887E1C9D44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/>
        </p:blipFill>
        <p:spPr>
          <a:xfrm>
            <a:off x="1405739" y="2626708"/>
            <a:ext cx="7140559" cy="29491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4043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1413</Words>
  <Application>Microsoft Office PowerPoint</Application>
  <PresentationFormat>Breedbeeld</PresentationFormat>
  <Paragraphs>69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Arial</vt:lpstr>
      <vt:lpstr>Trebuchet MS</vt:lpstr>
      <vt:lpstr>Wingdings</vt:lpstr>
      <vt:lpstr>Wingdings 3</vt:lpstr>
      <vt:lpstr>Facet</vt:lpstr>
      <vt:lpstr>Modulair Draadloos bufferen BREM-Network.com</vt:lpstr>
      <vt:lpstr>Het elektriciteitsnetwerk is instabiel, vergelijkbaar met een hartpatiënt.</vt:lpstr>
      <vt:lpstr>Het elektriciteitsnetwerk is instabiel, vergelijkbaar met een hartpatiënt.</vt:lpstr>
      <vt:lpstr>Het elektriciteitsnetwerk is instabiel, vergelijkbaar met een hartpatiënt.</vt:lpstr>
      <vt:lpstr>Het elektriciteitsnetwerk is instabiel, vergelijkbaar met een hartpatiënt.</vt:lpstr>
      <vt:lpstr>Het elektriciteitsnetwerk is instabiel, vergelijkbaar met een hartpatiënt.</vt:lpstr>
      <vt:lpstr>Het elektriciteitsnetwerk is instabiel, vergelijkbaar met een hartpatiënt.</vt:lpstr>
      <vt:lpstr>Het elektriciteitsnetwerk is instabiel, vergelijkbaar met een hartpatiënt.</vt:lpstr>
      <vt:lpstr>Dynamische tarieven uitbreiden van uur naar kwartier (balans)tarief</vt:lpstr>
      <vt:lpstr>Dynamische tarieven uitbreiden van uur naar kwartier (balans)tarief</vt:lpstr>
      <vt:lpstr>Dynamische tarieven uitbreiden van uur naar kwartier (balans)tarief</vt:lpstr>
      <vt:lpstr>Dynamische tarieven uitbreiden van uur naar kwartier (balans)tarief</vt:lpstr>
      <vt:lpstr>Dynamische tarieven uitbreiden van uur naar kwartier (balans)tarief</vt:lpstr>
      <vt:lpstr>Het elektriciteitsnetwerk is instabiel, vergelijkbaar met een hartpatiënt.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Modulair Draadloos bufferen BREM-Network.com</dc:title>
  <dc:creator>RienNoort BREM</dc:creator>
  <cp:lastModifiedBy>RienNoort BREMaccu</cp:lastModifiedBy>
  <cp:revision>6</cp:revision>
  <dcterms:created xsi:type="dcterms:W3CDTF">2023-05-20T13:48:30Z</dcterms:created>
  <dcterms:modified xsi:type="dcterms:W3CDTF">2025-01-17T22:09:56Z</dcterms:modified>
</cp:coreProperties>
</file>